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Consolas" pitchFamily="49" charset="0"/>
      <p:regular r:id="rId17"/>
      <p:bold r:id="rId18"/>
      <p:italic r:id="rId19"/>
      <p:boldItalic r:id="rId20"/>
    </p:embeddedFont>
    <p:embeddedFont>
      <p:font typeface="Funnel Display" charset="0"/>
      <p:regular r:id="rId21"/>
    </p:embeddedFont>
    <p:embeddedFont>
      <p:font typeface="Funnel Sans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9" d="100"/>
          <a:sy n="79" d="100"/>
        </p:scale>
        <p:origin x="-178" y="24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EB64E-B148-4199-8046-9993CE1746A2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6AAA5-5BB2-43AC-A085-F9D20563E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7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-3-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5.svg"/><Relationship Id="rId5" Type="http://schemas.openxmlformats.org/officeDocument/2006/relationships/image" Target="../media/image-3-3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7015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kk-KZ" sz="2400" b="1" dirty="0" smtClean="0">
                <a:solidFill>
                  <a:srgbClr val="051D3A"/>
                </a:solidFill>
                <a:latin typeface="Times New Roman" pitchFamily="18" charset="0"/>
                <a:ea typeface="Funnel Display" pitchFamily="34" charset="-122"/>
                <a:cs typeface="Times New Roman" pitchFamily="18" charset="0"/>
              </a:rPr>
              <a:t>Жоба тақырыбы:</a:t>
            </a:r>
            <a:endParaRPr lang="kk-KZ" sz="2400" dirty="0" smtClean="0">
              <a:solidFill>
                <a:srgbClr val="051D3A"/>
              </a:solidFill>
              <a:latin typeface="Times New Roman" pitchFamily="18" charset="0"/>
              <a:ea typeface="Funnel Display" pitchFamily="34" charset="-122"/>
              <a:cs typeface="Times New Roman" pitchFamily="18" charset="0"/>
            </a:endParaRP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 smtClean="0">
                <a:solidFill>
                  <a:srgbClr val="051D3A"/>
                </a:solidFill>
                <a:latin typeface="Times New Roman" pitchFamily="18" charset="0"/>
                <a:ea typeface="Funnel Display" pitchFamily="34" charset="-122"/>
                <a:cs typeface="Times New Roman" pitchFamily="18" charset="0"/>
              </a:rPr>
              <a:t>AstroFuel</a:t>
            </a:r>
            <a:r>
              <a:rPr lang="en-US" sz="4400" dirty="0" smtClean="0">
                <a:solidFill>
                  <a:srgbClr val="051D3A"/>
                </a:solidFill>
                <a:latin typeface="Times New Roman" pitchFamily="18" charset="0"/>
                <a:ea typeface="Funnel Display" pitchFamily="34" charset="-122"/>
                <a:cs typeface="Times New Roman" pitchFamily="18" charset="0"/>
              </a:rPr>
              <a:t> </a:t>
            </a:r>
            <a:r>
              <a:rPr lang="en-US" sz="4400" dirty="0">
                <a:solidFill>
                  <a:srgbClr val="051D3A"/>
                </a:solidFill>
                <a:latin typeface="Times New Roman" pitchFamily="18" charset="0"/>
                <a:ea typeface="Funnel Display" pitchFamily="34" charset="-122"/>
                <a:cs typeface="Times New Roman" pitchFamily="18" charset="0"/>
              </a:rPr>
              <a:t>AI: </a:t>
            </a: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Орбиталық логистиканы оңтайдандыру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4117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Спутниктердің өмірін ұзарту — ғарыштық экономиканың болашағы.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67642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Команда: </a:t>
            </a:r>
            <a:r>
              <a:rPr lang="en-US" sz="2000" b="1" dirty="0"/>
              <a:t>"</a:t>
            </a:r>
            <a:r>
              <a:rPr lang="en-US" sz="2000" b="1" dirty="0" err="1"/>
              <a:t>StarLogic</a:t>
            </a:r>
            <a:r>
              <a:rPr lang="en-US" sz="2000" b="1" dirty="0"/>
              <a:t>"</a:t>
            </a:r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1783" y="1311417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3500" dirty="0" err="1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Команда</a:t>
            </a: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</a:t>
            </a:r>
            <a:r>
              <a:rPr lang="en-US" sz="3600" b="1" dirty="0" smtClean="0"/>
              <a:t>"</a:t>
            </a:r>
            <a:r>
              <a:rPr lang="en-US" sz="3600" b="1" dirty="0" err="1" smtClean="0"/>
              <a:t>StarLogic</a:t>
            </a:r>
            <a:r>
              <a:rPr lang="en-US" sz="3600" b="1" dirty="0" smtClean="0"/>
              <a:t>"</a:t>
            </a:r>
          </a:p>
          <a:p>
            <a:pPr marL="0" indent="0" algn="l">
              <a:lnSpc>
                <a:spcPts val="4400"/>
              </a:lnSpc>
              <a:buNone/>
            </a:pP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50" y="2887742"/>
            <a:ext cx="2059424" cy="20594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13389" y="2887742"/>
            <a:ext cx="18201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k-KZ" sz="2200" dirty="0" smtClean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Капитан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13389" y="3383280"/>
            <a:ext cx="182010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b="1" dirty="0" err="1"/>
              <a:t>Лесбай</a:t>
            </a:r>
            <a:r>
              <a:rPr lang="ru-RU" sz="2000" b="1" dirty="0"/>
              <a:t> </a:t>
            </a:r>
            <a:r>
              <a:rPr lang="ru-RU" sz="2000" b="1" dirty="0" err="1"/>
              <a:t>Нұрәділ</a:t>
            </a:r>
            <a:endParaRPr lang="en-US" sz="1850" b="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991" y="3087826"/>
            <a:ext cx="2059424" cy="20594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36731" y="3087826"/>
            <a:ext cx="182010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k-KZ" sz="2200" dirty="0" smtClean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Қатысушы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836731" y="3583364"/>
            <a:ext cx="182010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kk-KZ" sz="2000" b="1" dirty="0" smtClean="0">
                <a:solidFill>
                  <a:srgbClr val="2B3541"/>
                </a:solidFill>
              </a:rPr>
              <a:t>Парахатова Дилноза</a:t>
            </a:r>
            <a:endParaRPr 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10170"/>
            <a:ext cx="472320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Мәселе (The Problem)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3352205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352205"/>
            <a:ext cx="121920" cy="2567226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622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Ресурс тапшылығы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4117538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Спутниктердің 90%-ы техникалық сау болса да, отыны таусылғандықтан орбитадан шығып кетеді.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352205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3352205"/>
            <a:ext cx="121920" cy="2567226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3622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Қаржылық шығын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411753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Бір ГЕО-спутниктің жоғалуы — орта есеппен $200 млн шығын.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352205"/>
            <a:ext cx="4158853" cy="2567226"/>
          </a:xfrm>
          <a:prstGeom prst="roundRect">
            <a:avLst>
              <a:gd name="adj" fmla="val 5699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3352205"/>
            <a:ext cx="121920" cy="2567226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3622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Экология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4117538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Жанармайы жоқ спутниктер басқарылмайтын ғарыштық қоқысқа айналады.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21174"/>
            <a:ext cx="460914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Шешім (The Solution)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24124" y="1743432"/>
            <a:ext cx="3614618" cy="3095863"/>
          </a:xfrm>
          <a:prstGeom prst="roundRect">
            <a:avLst>
              <a:gd name="adj" fmla="val 324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71059" y="199036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68465" y="2187773"/>
            <a:ext cx="323136" cy="3231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71059" y="29477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Автономды сервис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71059" y="3443288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Орбитада жанармай құю (In-space refueling) жүйесі.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10178058" y="1743432"/>
            <a:ext cx="3614618" cy="3095863"/>
          </a:xfrm>
          <a:prstGeom prst="roundRect">
            <a:avLst>
              <a:gd name="adj" fmla="val 324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24993" y="199036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622399" y="2187773"/>
            <a:ext cx="323136" cy="3231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24993" y="2947749"/>
            <a:ext cx="28485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Гоман калькуляторы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24993" y="3443288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Біздің симулятор ең аз отын жұмсалатын «Гоман ауысу эллипсін» есептейді.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6324124" y="5078611"/>
            <a:ext cx="7468553" cy="2329815"/>
          </a:xfrm>
          <a:prstGeom prst="roundRect">
            <a:avLst>
              <a:gd name="adj" fmla="val 431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71059" y="532554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68465" y="5522952"/>
            <a:ext cx="323136" cy="3231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71059" y="62829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Нәтиже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71059" y="6778466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Спутниктің қызмет ету мерзімін 5-10 жылға ұзарту.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63698"/>
            <a:ext cx="690145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ЖИ Технологиялары (AI Engine)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65440" y="2885956"/>
            <a:ext cx="4499253" cy="3379827"/>
          </a:xfrm>
          <a:prstGeom prst="roundRect">
            <a:avLst>
              <a:gd name="adj" fmla="val 5100"/>
            </a:avLst>
          </a:prstGeom>
          <a:solidFill>
            <a:srgbClr val="3371A5"/>
          </a:solidFill>
          <a:ln/>
        </p:spPr>
      </p:sp>
      <p:sp>
        <p:nvSpPr>
          <p:cNvPr id="4" name="Text 2"/>
          <p:cNvSpPr/>
          <p:nvPr/>
        </p:nvSpPr>
        <p:spPr>
          <a:xfrm>
            <a:off x="904756" y="31252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Техникалық стек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04756" y="3716536"/>
            <a:ext cx="4020622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highlight>
                  <a:srgbClr val="407EB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</a:t>
            </a:r>
            <a:r>
              <a:rPr lang="en-US" sz="1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  <a:r>
              <a:rPr lang="en-US" sz="1850" dirty="0">
                <a:solidFill>
                  <a:srgbClr val="FFFFFF"/>
                </a:solidFill>
                <a:highlight>
                  <a:srgbClr val="407EB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JavaScript</a:t>
            </a:r>
            <a:r>
              <a:rPr lang="en-US" sz="1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(Replit симуляторы).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583912" y="31252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Алгоритмдер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583912" y="3716536"/>
            <a:ext cx="8216265" cy="2465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Reinforcement Learning: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ЖИ агенті отын мен уақытты есепке ала отырып, ең оңтайлы траекторияны таңдайды.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Predictive Analytics: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Спутниктердің TLE деректеріне негізделген қозғалыс болжамы.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Heuristic Optimization: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Гоман маневрін миллиметрлік дәлдікпен орындау.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72784" y="530900"/>
            <a:ext cx="45965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Нарық талдауы (Market Analysis)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784" y="1097637"/>
            <a:ext cx="10081260" cy="56508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1736" y="6946372"/>
            <a:ext cx="10084713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Нарық көлемі: 2026 жылға қарай ғарыштық қызмет көрсету нарығы (In-space servicing) $4.4 млрд құрайды.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01736" y="7264269"/>
            <a:ext cx="10084713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Тренд: Starlink сияқты мыңдаған төменгі орбиталық спутниктердің пайда болуы біздің қызметімізге деген сұранысты арттырады.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01736" y="7582166"/>
            <a:ext cx="10084713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Target: Байланыс спутниктері мен мемлекеттік зондтар.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72672"/>
            <a:ext cx="596538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Бәсекелестер (Competitors)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414707"/>
            <a:ext cx="6357818" cy="4442222"/>
          </a:xfrm>
          <a:prstGeom prst="roundRect">
            <a:avLst>
              <a:gd name="adj" fmla="val 2263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8204" y="2445187"/>
            <a:ext cx="6296858" cy="718066"/>
          </a:xfrm>
          <a:prstGeom prst="roundRect">
            <a:avLst>
              <a:gd name="adj" fmla="val 8908"/>
            </a:avLst>
          </a:prstGeom>
          <a:solidFill>
            <a:srgbClr val="FAF5EB"/>
          </a:solidFill>
          <a:ln/>
        </p:spPr>
      </p:sp>
      <p:sp>
        <p:nvSpPr>
          <p:cNvPr id="5" name="Text 3"/>
          <p:cNvSpPr/>
          <p:nvPr/>
        </p:nvSpPr>
        <p:spPr>
          <a:xfrm>
            <a:off x="3837146" y="2576036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1107519" y="3402568"/>
            <a:ext cx="1683425" cy="449818"/>
          </a:xfrm>
          <a:prstGeom prst="roundRect">
            <a:avLst>
              <a:gd name="adj" fmla="val 17881"/>
            </a:avLst>
          </a:prstGeom>
          <a:solidFill>
            <a:srgbClr val="D8E7F3"/>
          </a:solidFill>
          <a:ln/>
        </p:spPr>
      </p:sp>
      <p:sp>
        <p:nvSpPr>
          <p:cNvPr id="7" name="Text 5"/>
          <p:cNvSpPr/>
          <p:nvPr/>
        </p:nvSpPr>
        <p:spPr>
          <a:xfrm>
            <a:off x="1251109" y="3474363"/>
            <a:ext cx="13962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БӘСЕКЕЛЕСТЕР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107519" y="3948113"/>
            <a:ext cx="581822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Northrop Grumman (MEV), Astroscale, Orbit Fab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34858" y="2414707"/>
            <a:ext cx="6357818" cy="4442222"/>
          </a:xfrm>
          <a:prstGeom prst="roundRect">
            <a:avLst>
              <a:gd name="adj" fmla="val 2263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65338" y="2445187"/>
            <a:ext cx="6296858" cy="718066"/>
          </a:xfrm>
          <a:prstGeom prst="roundRect">
            <a:avLst>
              <a:gd name="adj" fmla="val 8908"/>
            </a:avLst>
          </a:prstGeom>
          <a:solidFill>
            <a:srgbClr val="FAF5EB"/>
          </a:solidFill>
          <a:ln/>
        </p:spPr>
      </p:sp>
      <p:sp>
        <p:nvSpPr>
          <p:cNvPr id="11" name="Text 9"/>
          <p:cNvSpPr/>
          <p:nvPr/>
        </p:nvSpPr>
        <p:spPr>
          <a:xfrm>
            <a:off x="10434280" y="2576036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Shape 10"/>
          <p:cNvSpPr/>
          <p:nvPr/>
        </p:nvSpPr>
        <p:spPr>
          <a:xfrm>
            <a:off x="7704653" y="3402568"/>
            <a:ext cx="2941320" cy="449818"/>
          </a:xfrm>
          <a:prstGeom prst="roundRect">
            <a:avLst>
              <a:gd name="adj" fmla="val 17881"/>
            </a:avLst>
          </a:prstGeom>
          <a:solidFill>
            <a:srgbClr val="D8E7F3"/>
          </a:solidFill>
          <a:ln/>
        </p:spPr>
      </p:sp>
      <p:sp>
        <p:nvSpPr>
          <p:cNvPr id="13" name="Text 11"/>
          <p:cNvSpPr/>
          <p:nvPr/>
        </p:nvSpPr>
        <p:spPr>
          <a:xfrm>
            <a:off x="7848243" y="3474363"/>
            <a:ext cx="2654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БІЗДІҢ АРТЫҚШЫЛЫҒЫМЫЗ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704653" y="4121587"/>
            <a:ext cx="5818227" cy="2465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Төмен баға: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ЖИ арқылы траекторияны есептеу шығынын азайту.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Автономдылық: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Біздің алгоритм адамның араласуынсыз шешім қабылдайды.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Қолжетімділік: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Кез келген спутник түріне бейімделетін әмбебап интерфейс.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3603"/>
            <a:ext cx="701456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Бизнес-модель (Business Model)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45638"/>
            <a:ext cx="6477476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442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Модель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3937992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B2B (Business-to-Business) және B2G (Business-to-Government).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45638"/>
            <a:ext cx="6477476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4516" y="3442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Табыс көздері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54516" y="3937992"/>
            <a:ext cx="5998845" cy="2848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Subscription (SaaS):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Ғарыш операторларына траектория есептейтін ЖИ-платформасын жалға беру.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Service Fee: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Әрбір сәтті жанармай құю миссиясы үшін комиссия алу.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Sales: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Спутниктердің техникалық жағдайы туралы аналитикалық деректерді сату.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52963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Симулятор (Demo)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67522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Визуал: nauchnyi-simuliator--zhenkakzyt.replit.app скриншоты.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32744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Сипаттама: Веб-негізделген Гоман калькуляторы нақты физикалық параметрлермен жұмыс істейді. ЖИ қажетті Delta-v (жылдамдық өзгерісін) секунд ішінде есептеп шығарады.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32560"/>
            <a:ext cx="608290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Қорытынды және Next Step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196697" y="283356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Қорытынды: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1196697" y="3614857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Біз ғарышты үнемді әрі таза етеміз.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2474595"/>
            <a:ext cx="30480" cy="1792486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6" name="Shape 4"/>
          <p:cNvSpPr/>
          <p:nvPr/>
        </p:nvSpPr>
        <p:spPr>
          <a:xfrm>
            <a:off x="837724" y="4536281"/>
            <a:ext cx="12954952" cy="1608415"/>
          </a:xfrm>
          <a:prstGeom prst="roundRect">
            <a:avLst>
              <a:gd name="adj" fmla="val 6251"/>
            </a:avLst>
          </a:prstGeom>
          <a:solidFill>
            <a:srgbClr val="C5DBED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39" y="4870847"/>
            <a:ext cx="351949" cy="2815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668304" y="4835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Қадам: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668304" y="5426631"/>
            <a:ext cx="118850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Алгоритмді NASA-ның нақты деректерімен сынақтан өткізу.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382</Words>
  <Application>Microsoft Office PowerPoint</Application>
  <PresentationFormat>Произвольный</PresentationFormat>
  <Paragraphs>68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Consolas</vt:lpstr>
      <vt:lpstr>Times New Roman</vt:lpstr>
      <vt:lpstr>Funnel Display</vt:lpstr>
      <vt:lpstr>Funnel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ARYSTAN IT GROUP</cp:lastModifiedBy>
  <cp:revision>2</cp:revision>
  <dcterms:created xsi:type="dcterms:W3CDTF">2026-02-27T19:38:09Z</dcterms:created>
  <dcterms:modified xsi:type="dcterms:W3CDTF">2026-02-27T19:45:15Z</dcterms:modified>
</cp:coreProperties>
</file>